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4"/>
  </p:notesMasterIdLst>
  <p:handoutMasterIdLst>
    <p:handoutMasterId r:id="rId15"/>
  </p:handoutMasterIdLst>
  <p:sldIdLst>
    <p:sldId id="271" r:id="rId2"/>
    <p:sldId id="273" r:id="rId3"/>
    <p:sldId id="281" r:id="rId4"/>
    <p:sldId id="285" r:id="rId5"/>
    <p:sldId id="270" r:id="rId6"/>
    <p:sldId id="272" r:id="rId7"/>
    <p:sldId id="284" r:id="rId8"/>
    <p:sldId id="287" r:id="rId9"/>
    <p:sldId id="288" r:id="rId10"/>
    <p:sldId id="289" r:id="rId11"/>
    <p:sldId id="291" r:id="rId12"/>
    <p:sldId id="29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3574953-9863-4557-8478-9EF287731FD9}">
          <p14:sldIdLst>
            <p14:sldId id="271"/>
            <p14:sldId id="273"/>
            <p14:sldId id="281"/>
            <p14:sldId id="285"/>
            <p14:sldId id="270"/>
            <p14:sldId id="272"/>
            <p14:sldId id="284"/>
            <p14:sldId id="287"/>
            <p14:sldId id="288"/>
            <p14:sldId id="289"/>
            <p14:sldId id="291"/>
            <p14:sldId id="29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AF0B"/>
    <a:srgbClr val="F0A6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97" autoAdjust="0"/>
    <p:restoredTop sz="73327" autoAdjust="0"/>
  </p:normalViewPr>
  <p:slideViewPr>
    <p:cSldViewPr>
      <p:cViewPr varScale="1">
        <p:scale>
          <a:sx n="59" d="100"/>
          <a:sy n="59" d="100"/>
        </p:scale>
        <p:origin x="160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6D0084-9FE7-40B8-9877-394A8D2DE8B5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NZ"/>
        </a:p>
      </dgm:t>
    </dgm:pt>
    <dgm:pt modelId="{E27FCE1F-03F2-472C-BE28-5EB5C442DFD0}">
      <dgm:prSet phldrT="[Text]" custT="1"/>
      <dgm:spPr/>
      <dgm:t>
        <a:bodyPr/>
        <a:lstStyle/>
        <a:p>
          <a:r>
            <a:rPr lang="en-NZ" sz="2000" dirty="0"/>
            <a:t>Stage1</a:t>
          </a:r>
        </a:p>
        <a:p>
          <a:r>
            <a:rPr lang="en-NZ" sz="2200" dirty="0" smtClean="0">
              <a:solidFill>
                <a:srgbClr val="FFC000"/>
              </a:solidFill>
            </a:rPr>
            <a:t>Mar </a:t>
          </a:r>
          <a:r>
            <a:rPr lang="en-NZ" sz="2200" dirty="0">
              <a:solidFill>
                <a:srgbClr val="FFC000"/>
              </a:solidFill>
            </a:rPr>
            <a:t>2014</a:t>
          </a:r>
        </a:p>
      </dgm:t>
    </dgm:pt>
    <dgm:pt modelId="{230D9661-69DC-46B7-971C-2505B643DD48}" type="parTrans" cxnId="{6E10046B-4100-4C2B-B96C-2232803BC55F}">
      <dgm:prSet/>
      <dgm:spPr/>
      <dgm:t>
        <a:bodyPr/>
        <a:lstStyle/>
        <a:p>
          <a:endParaRPr lang="en-NZ"/>
        </a:p>
      </dgm:t>
    </dgm:pt>
    <dgm:pt modelId="{E9C9AFD2-4E4B-4B63-B959-EF3AFAFC96AD}" type="sibTrans" cxnId="{6E10046B-4100-4C2B-B96C-2232803BC55F}">
      <dgm:prSet/>
      <dgm:spPr/>
      <dgm:t>
        <a:bodyPr/>
        <a:lstStyle/>
        <a:p>
          <a:endParaRPr lang="en-NZ"/>
        </a:p>
      </dgm:t>
    </dgm:pt>
    <dgm:pt modelId="{72E2DC84-EFB2-4070-905D-4ACD25FAC637}">
      <dgm:prSet phldrT="[Text]" custT="1"/>
      <dgm:spPr/>
      <dgm:t>
        <a:bodyPr/>
        <a:lstStyle/>
        <a:p>
          <a:r>
            <a:rPr lang="en-NZ" sz="1700" dirty="0"/>
            <a:t>Develop business case</a:t>
          </a:r>
        </a:p>
      </dgm:t>
    </dgm:pt>
    <dgm:pt modelId="{185214F9-D9CF-4ACD-9812-0725C6B4456B}" type="parTrans" cxnId="{367A6B89-8844-4FFC-B787-2E4790D65C9F}">
      <dgm:prSet/>
      <dgm:spPr/>
      <dgm:t>
        <a:bodyPr/>
        <a:lstStyle/>
        <a:p>
          <a:endParaRPr lang="en-NZ"/>
        </a:p>
      </dgm:t>
    </dgm:pt>
    <dgm:pt modelId="{9661647E-6DB1-434A-A73F-E05B4B3EE20A}" type="sibTrans" cxnId="{367A6B89-8844-4FFC-B787-2E4790D65C9F}">
      <dgm:prSet/>
      <dgm:spPr/>
      <dgm:t>
        <a:bodyPr/>
        <a:lstStyle/>
        <a:p>
          <a:endParaRPr lang="en-NZ"/>
        </a:p>
      </dgm:t>
    </dgm:pt>
    <dgm:pt modelId="{F44466C9-8CA4-4BDC-99DB-B1529B8FAB14}">
      <dgm:prSet phldrT="[Text]"/>
      <dgm:spPr/>
      <dgm:t>
        <a:bodyPr/>
        <a:lstStyle/>
        <a:p>
          <a:r>
            <a:rPr lang="en-NZ" dirty="0"/>
            <a:t>Stage II</a:t>
          </a:r>
        </a:p>
        <a:p>
          <a:r>
            <a:rPr lang="en-NZ" dirty="0" smtClean="0">
              <a:solidFill>
                <a:srgbClr val="FFC000"/>
              </a:solidFill>
            </a:rPr>
            <a:t>Dec </a:t>
          </a:r>
          <a:r>
            <a:rPr lang="en-NZ" dirty="0" smtClean="0">
              <a:solidFill>
                <a:srgbClr val="FFC000"/>
              </a:solidFill>
            </a:rPr>
            <a:t>2014</a:t>
          </a:r>
          <a:endParaRPr lang="en-NZ" dirty="0">
            <a:solidFill>
              <a:srgbClr val="FFC000"/>
            </a:solidFill>
          </a:endParaRPr>
        </a:p>
      </dgm:t>
    </dgm:pt>
    <dgm:pt modelId="{EF2B1D9C-E268-4855-90F6-CD5D736B8A58}" type="parTrans" cxnId="{721A8991-E6D2-44D9-9EFA-820607F34D40}">
      <dgm:prSet/>
      <dgm:spPr/>
      <dgm:t>
        <a:bodyPr/>
        <a:lstStyle/>
        <a:p>
          <a:endParaRPr lang="en-NZ"/>
        </a:p>
      </dgm:t>
    </dgm:pt>
    <dgm:pt modelId="{8549E69C-DCFC-4F8A-9EB2-819B21539AF0}" type="sibTrans" cxnId="{721A8991-E6D2-44D9-9EFA-820607F34D40}">
      <dgm:prSet/>
      <dgm:spPr/>
      <dgm:t>
        <a:bodyPr/>
        <a:lstStyle/>
        <a:p>
          <a:endParaRPr lang="en-NZ"/>
        </a:p>
      </dgm:t>
    </dgm:pt>
    <dgm:pt modelId="{D5DCFC2B-2001-486C-AF78-F5F53A8275FE}">
      <dgm:prSet phldrT="[Text]"/>
      <dgm:spPr/>
      <dgm:t>
        <a:bodyPr/>
        <a:lstStyle/>
        <a:p>
          <a:r>
            <a:rPr lang="en-NZ" dirty="0"/>
            <a:t>Stage III</a:t>
          </a:r>
        </a:p>
        <a:p>
          <a:r>
            <a:rPr lang="en-NZ" dirty="0" smtClean="0">
              <a:solidFill>
                <a:srgbClr val="FFC000"/>
              </a:solidFill>
            </a:rPr>
            <a:t>Dec </a:t>
          </a:r>
          <a:r>
            <a:rPr lang="en-NZ" dirty="0">
              <a:solidFill>
                <a:srgbClr val="FFC000"/>
              </a:solidFill>
            </a:rPr>
            <a:t>2015</a:t>
          </a:r>
        </a:p>
      </dgm:t>
    </dgm:pt>
    <dgm:pt modelId="{FED87F75-006E-4621-A631-0E789A17B2C7}" type="parTrans" cxnId="{6A068B42-C3B9-41C6-9B4D-782C54219EFC}">
      <dgm:prSet/>
      <dgm:spPr/>
      <dgm:t>
        <a:bodyPr/>
        <a:lstStyle/>
        <a:p>
          <a:endParaRPr lang="en-NZ"/>
        </a:p>
      </dgm:t>
    </dgm:pt>
    <dgm:pt modelId="{36FDCE7F-35E9-4796-8072-79EF5B386FB6}" type="sibTrans" cxnId="{6A068B42-C3B9-41C6-9B4D-782C54219EFC}">
      <dgm:prSet/>
      <dgm:spPr/>
      <dgm:t>
        <a:bodyPr/>
        <a:lstStyle/>
        <a:p>
          <a:endParaRPr lang="en-NZ"/>
        </a:p>
      </dgm:t>
    </dgm:pt>
    <dgm:pt modelId="{DE288298-990D-4469-B59C-8A90800AACDE}">
      <dgm:prSet phldrT="[Text]"/>
      <dgm:spPr/>
      <dgm:t>
        <a:bodyPr/>
        <a:lstStyle/>
        <a:p>
          <a:r>
            <a:rPr lang="en-NZ"/>
            <a:t>Construction</a:t>
          </a:r>
        </a:p>
      </dgm:t>
    </dgm:pt>
    <dgm:pt modelId="{59856C98-319A-400B-AD78-3AF3E938A8D8}" type="parTrans" cxnId="{4FF1E1D2-1B2A-4ECA-94A3-84CE8AC8657F}">
      <dgm:prSet/>
      <dgm:spPr/>
      <dgm:t>
        <a:bodyPr/>
        <a:lstStyle/>
        <a:p>
          <a:endParaRPr lang="en-NZ"/>
        </a:p>
      </dgm:t>
    </dgm:pt>
    <dgm:pt modelId="{68E6D234-F253-40B5-BD09-08C2E5C76509}" type="sibTrans" cxnId="{4FF1E1D2-1B2A-4ECA-94A3-84CE8AC8657F}">
      <dgm:prSet/>
      <dgm:spPr/>
      <dgm:t>
        <a:bodyPr/>
        <a:lstStyle/>
        <a:p>
          <a:endParaRPr lang="en-NZ"/>
        </a:p>
      </dgm:t>
    </dgm:pt>
    <dgm:pt modelId="{6941B217-32A5-4FA0-B8AE-6F121AD872AC}">
      <dgm:prSet phldrT="[Text]"/>
      <dgm:spPr/>
      <dgm:t>
        <a:bodyPr/>
        <a:lstStyle/>
        <a:p>
          <a:r>
            <a:rPr lang="en-NZ"/>
            <a:t>Processes and Procedures</a:t>
          </a:r>
        </a:p>
      </dgm:t>
    </dgm:pt>
    <dgm:pt modelId="{B87C75A2-5FC7-4690-A8F9-92513D789DF2}" type="parTrans" cxnId="{F0346FDE-08CF-44BF-A3B0-876357A077AC}">
      <dgm:prSet/>
      <dgm:spPr/>
      <dgm:t>
        <a:bodyPr/>
        <a:lstStyle/>
        <a:p>
          <a:endParaRPr lang="en-NZ"/>
        </a:p>
      </dgm:t>
    </dgm:pt>
    <dgm:pt modelId="{F45AA92F-E4E0-4564-8C8C-B33AE7E00AD1}" type="sibTrans" cxnId="{F0346FDE-08CF-44BF-A3B0-876357A077AC}">
      <dgm:prSet/>
      <dgm:spPr/>
      <dgm:t>
        <a:bodyPr/>
        <a:lstStyle/>
        <a:p>
          <a:endParaRPr lang="en-NZ"/>
        </a:p>
      </dgm:t>
    </dgm:pt>
    <dgm:pt modelId="{6D000702-E062-4E3D-A0BB-29BCD1327A28}">
      <dgm:prSet phldrT="[Text]"/>
      <dgm:spPr/>
      <dgm:t>
        <a:bodyPr/>
        <a:lstStyle/>
        <a:p>
          <a:r>
            <a:rPr lang="en-NZ" dirty="0"/>
            <a:t>Stage IV</a:t>
          </a:r>
        </a:p>
        <a:p>
          <a:r>
            <a:rPr lang="en-NZ" dirty="0" smtClean="0">
              <a:solidFill>
                <a:srgbClr val="FFC000"/>
              </a:solidFill>
            </a:rPr>
            <a:t>Dec </a:t>
          </a:r>
          <a:r>
            <a:rPr lang="en-NZ" dirty="0">
              <a:solidFill>
                <a:srgbClr val="FFC000"/>
              </a:solidFill>
            </a:rPr>
            <a:t>2016</a:t>
          </a:r>
        </a:p>
      </dgm:t>
    </dgm:pt>
    <dgm:pt modelId="{E98A021C-4F27-4AA6-9129-A5F2243BED40}" type="parTrans" cxnId="{90B61351-930A-46A3-9FF5-C4CE4946F72B}">
      <dgm:prSet/>
      <dgm:spPr/>
      <dgm:t>
        <a:bodyPr/>
        <a:lstStyle/>
        <a:p>
          <a:endParaRPr lang="en-NZ"/>
        </a:p>
      </dgm:t>
    </dgm:pt>
    <dgm:pt modelId="{C1DB3ACE-5212-4C78-A5B2-52C37BBD5E6C}" type="sibTrans" cxnId="{90B61351-930A-46A3-9FF5-C4CE4946F72B}">
      <dgm:prSet/>
      <dgm:spPr/>
      <dgm:t>
        <a:bodyPr/>
        <a:lstStyle/>
        <a:p>
          <a:endParaRPr lang="en-NZ"/>
        </a:p>
      </dgm:t>
    </dgm:pt>
    <dgm:pt modelId="{51EC1A57-F0E0-45DC-805B-D4FC932737B1}">
      <dgm:prSet phldrT="[Text]"/>
      <dgm:spPr/>
      <dgm:t>
        <a:bodyPr/>
        <a:lstStyle/>
        <a:p>
          <a:r>
            <a:rPr lang="en-NZ"/>
            <a:t>Stage V</a:t>
          </a:r>
        </a:p>
        <a:p>
          <a:r>
            <a:rPr lang="en-NZ">
              <a:solidFill>
                <a:srgbClr val="FFC000"/>
              </a:solidFill>
            </a:rPr>
            <a:t>Dec 2018</a:t>
          </a:r>
        </a:p>
      </dgm:t>
    </dgm:pt>
    <dgm:pt modelId="{78E74438-C255-4EC2-81F0-1926D5D08D1E}" type="parTrans" cxnId="{EF2B23B4-BCA1-40D5-8548-82D40E09C0B5}">
      <dgm:prSet/>
      <dgm:spPr/>
      <dgm:t>
        <a:bodyPr/>
        <a:lstStyle/>
        <a:p>
          <a:endParaRPr lang="en-NZ"/>
        </a:p>
      </dgm:t>
    </dgm:pt>
    <dgm:pt modelId="{538176EE-55C3-4BF1-9740-5EFD42BB13F9}" type="sibTrans" cxnId="{EF2B23B4-BCA1-40D5-8548-82D40E09C0B5}">
      <dgm:prSet/>
      <dgm:spPr/>
      <dgm:t>
        <a:bodyPr/>
        <a:lstStyle/>
        <a:p>
          <a:endParaRPr lang="en-NZ"/>
        </a:p>
      </dgm:t>
    </dgm:pt>
    <dgm:pt modelId="{A813B297-1BC8-403E-8D5D-564FA0194E4B}">
      <dgm:prSet/>
      <dgm:spPr/>
      <dgm:t>
        <a:bodyPr/>
        <a:lstStyle/>
        <a:p>
          <a:r>
            <a:rPr lang="en-NZ"/>
            <a:t>Raise Funding </a:t>
          </a:r>
        </a:p>
      </dgm:t>
    </dgm:pt>
    <dgm:pt modelId="{0DF7EDAB-E69F-435B-B35D-3BEDD38742D5}" type="parTrans" cxnId="{8F5E757E-68A6-4778-BF69-F77164639A67}">
      <dgm:prSet/>
      <dgm:spPr/>
      <dgm:t>
        <a:bodyPr/>
        <a:lstStyle/>
        <a:p>
          <a:endParaRPr lang="en-NZ"/>
        </a:p>
      </dgm:t>
    </dgm:pt>
    <dgm:pt modelId="{C74BFCE1-4817-4B73-BF7C-5C56ABBF76F6}" type="sibTrans" cxnId="{8F5E757E-68A6-4778-BF69-F77164639A67}">
      <dgm:prSet/>
      <dgm:spPr/>
      <dgm:t>
        <a:bodyPr/>
        <a:lstStyle/>
        <a:p>
          <a:endParaRPr lang="en-NZ"/>
        </a:p>
      </dgm:t>
    </dgm:pt>
    <dgm:pt modelId="{0EA27203-B403-4428-979E-7999D4756E10}">
      <dgm:prSet phldrT="[Text]"/>
      <dgm:spPr/>
      <dgm:t>
        <a:bodyPr/>
        <a:lstStyle/>
        <a:p>
          <a:r>
            <a:rPr lang="en-NZ"/>
            <a:t>Secure Customers</a:t>
          </a:r>
        </a:p>
      </dgm:t>
    </dgm:pt>
    <dgm:pt modelId="{440C9A71-8870-441B-9CC1-18763319F763}" type="parTrans" cxnId="{C7629F07-3E65-4205-99A2-3B3A52EFE6B7}">
      <dgm:prSet/>
      <dgm:spPr/>
      <dgm:t>
        <a:bodyPr/>
        <a:lstStyle/>
        <a:p>
          <a:endParaRPr lang="en-NZ"/>
        </a:p>
      </dgm:t>
    </dgm:pt>
    <dgm:pt modelId="{34415D51-4241-4E53-8F38-1F3E104DEC1A}" type="sibTrans" cxnId="{C7629F07-3E65-4205-99A2-3B3A52EFE6B7}">
      <dgm:prSet/>
      <dgm:spPr/>
      <dgm:t>
        <a:bodyPr/>
        <a:lstStyle/>
        <a:p>
          <a:endParaRPr lang="en-NZ"/>
        </a:p>
      </dgm:t>
    </dgm:pt>
    <dgm:pt modelId="{043B77A8-595D-4B0E-9E18-9C0A97C4CD07}">
      <dgm:prSet/>
      <dgm:spPr/>
      <dgm:t>
        <a:bodyPr/>
        <a:lstStyle/>
        <a:p>
          <a:r>
            <a:rPr lang="en-NZ"/>
            <a:t>Finalise facility specification</a:t>
          </a:r>
        </a:p>
      </dgm:t>
    </dgm:pt>
    <dgm:pt modelId="{54A2F658-DAFF-471B-84EB-5D7D4E6D80B1}" type="parTrans" cxnId="{6C3AD0D8-A900-4A42-A982-C6BE2816AD49}">
      <dgm:prSet/>
      <dgm:spPr/>
      <dgm:t>
        <a:bodyPr/>
        <a:lstStyle/>
        <a:p>
          <a:endParaRPr lang="en-NZ"/>
        </a:p>
      </dgm:t>
    </dgm:pt>
    <dgm:pt modelId="{AC29196A-6654-4FB2-A9C5-17FBC356E06C}" type="sibTrans" cxnId="{6C3AD0D8-A900-4A42-A982-C6BE2816AD49}">
      <dgm:prSet/>
      <dgm:spPr/>
      <dgm:t>
        <a:bodyPr/>
        <a:lstStyle/>
        <a:p>
          <a:endParaRPr lang="en-NZ"/>
        </a:p>
      </dgm:t>
    </dgm:pt>
    <dgm:pt modelId="{76F19D90-6C5C-4BA7-9F5E-D671FBED23D9}">
      <dgm:prSet phldrT="[Text]"/>
      <dgm:spPr/>
      <dgm:t>
        <a:bodyPr/>
        <a:lstStyle/>
        <a:p>
          <a:r>
            <a:rPr lang="en-NZ" dirty="0"/>
            <a:t>Establish the entity</a:t>
          </a:r>
        </a:p>
      </dgm:t>
    </dgm:pt>
    <dgm:pt modelId="{27920147-59E4-46DE-9062-6A3F3E23215F}" type="parTrans" cxnId="{95FBA750-6A77-4C59-9491-68A63E402AFC}">
      <dgm:prSet/>
      <dgm:spPr/>
      <dgm:t>
        <a:bodyPr/>
        <a:lstStyle/>
        <a:p>
          <a:endParaRPr lang="en-NZ"/>
        </a:p>
      </dgm:t>
    </dgm:pt>
    <dgm:pt modelId="{A5D81996-EBA4-4ECF-ADBF-D170815D849A}" type="sibTrans" cxnId="{95FBA750-6A77-4C59-9491-68A63E402AFC}">
      <dgm:prSet/>
      <dgm:spPr/>
      <dgm:t>
        <a:bodyPr/>
        <a:lstStyle/>
        <a:p>
          <a:endParaRPr lang="en-NZ"/>
        </a:p>
      </dgm:t>
    </dgm:pt>
    <dgm:pt modelId="{5A7F6DC7-8024-49FE-85A0-BAB85D54CFAC}">
      <dgm:prSet phldrT="[Text]"/>
      <dgm:spPr/>
      <dgm:t>
        <a:bodyPr/>
        <a:lstStyle/>
        <a:p>
          <a:r>
            <a:rPr lang="en-NZ"/>
            <a:t>Open for business</a:t>
          </a:r>
        </a:p>
      </dgm:t>
    </dgm:pt>
    <dgm:pt modelId="{033CD4DC-F6D2-4953-9589-E2D382768724}" type="parTrans" cxnId="{A50D3B5C-991C-44A2-A673-7F0BC3F9100E}">
      <dgm:prSet/>
      <dgm:spPr/>
      <dgm:t>
        <a:bodyPr/>
        <a:lstStyle/>
        <a:p>
          <a:endParaRPr lang="en-NZ"/>
        </a:p>
      </dgm:t>
    </dgm:pt>
    <dgm:pt modelId="{D6F158F5-359B-4A25-B45A-45F6DEF37D02}" type="sibTrans" cxnId="{A50D3B5C-991C-44A2-A673-7F0BC3F9100E}">
      <dgm:prSet/>
      <dgm:spPr/>
      <dgm:t>
        <a:bodyPr/>
        <a:lstStyle/>
        <a:p>
          <a:endParaRPr lang="en-NZ"/>
        </a:p>
      </dgm:t>
    </dgm:pt>
    <dgm:pt modelId="{279D0A9D-D0DC-4439-8F76-D3C4450D44D6}">
      <dgm:prSet phldrT="[Text]"/>
      <dgm:spPr/>
      <dgm:t>
        <a:bodyPr/>
        <a:lstStyle/>
        <a:p>
          <a:r>
            <a:rPr lang="en-NZ"/>
            <a:t>Quality Standards</a:t>
          </a:r>
        </a:p>
      </dgm:t>
    </dgm:pt>
    <dgm:pt modelId="{A0B78FE2-1847-4E54-A687-4C205577D8EA}" type="parTrans" cxnId="{49E17CB9-0D86-409D-96D3-932C949E8F4D}">
      <dgm:prSet/>
      <dgm:spPr/>
      <dgm:t>
        <a:bodyPr/>
        <a:lstStyle/>
        <a:p>
          <a:endParaRPr lang="en-NZ"/>
        </a:p>
      </dgm:t>
    </dgm:pt>
    <dgm:pt modelId="{0F0DEEE0-AB5A-4590-9C86-8704FE1C2B86}" type="sibTrans" cxnId="{49E17CB9-0D86-409D-96D3-932C949E8F4D}">
      <dgm:prSet/>
      <dgm:spPr/>
      <dgm:t>
        <a:bodyPr/>
        <a:lstStyle/>
        <a:p>
          <a:endParaRPr lang="en-NZ"/>
        </a:p>
      </dgm:t>
    </dgm:pt>
    <dgm:pt modelId="{B6D3D2A3-34ED-4B08-BB86-1EFD5481BFF8}">
      <dgm:prSet phldrT="[Text]"/>
      <dgm:spPr/>
      <dgm:t>
        <a:bodyPr/>
        <a:lstStyle/>
        <a:p>
          <a:r>
            <a:rPr lang="en-NZ" dirty="0"/>
            <a:t>Recruit and train staff</a:t>
          </a:r>
        </a:p>
      </dgm:t>
    </dgm:pt>
    <dgm:pt modelId="{5A3C055A-BFDB-405A-9798-68AA7721552B}" type="parTrans" cxnId="{A07454CC-AF12-4F1F-93C6-72DDC1C83A88}">
      <dgm:prSet/>
      <dgm:spPr/>
      <dgm:t>
        <a:bodyPr/>
        <a:lstStyle/>
        <a:p>
          <a:endParaRPr lang="en-NZ"/>
        </a:p>
      </dgm:t>
    </dgm:pt>
    <dgm:pt modelId="{D00CD6E8-C11E-4A8F-A331-1347AEDA4EC1}" type="sibTrans" cxnId="{A07454CC-AF12-4F1F-93C6-72DDC1C83A88}">
      <dgm:prSet/>
      <dgm:spPr/>
      <dgm:t>
        <a:bodyPr/>
        <a:lstStyle/>
        <a:p>
          <a:endParaRPr lang="en-NZ"/>
        </a:p>
      </dgm:t>
    </dgm:pt>
    <dgm:pt modelId="{4F4BA2CA-BB62-4803-997A-AD61C2FF0517}">
      <dgm:prSet phldrT="[Text]"/>
      <dgm:spPr/>
      <dgm:t>
        <a:bodyPr/>
        <a:lstStyle/>
        <a:p>
          <a:r>
            <a:rPr lang="en-NZ"/>
            <a:t>Complete build out of the  facility</a:t>
          </a:r>
        </a:p>
      </dgm:t>
    </dgm:pt>
    <dgm:pt modelId="{2C33883B-1EED-42A8-926C-87A47307E1A6}" type="parTrans" cxnId="{821E93C7-5D22-4854-BCB8-7F0EAA8B24AA}">
      <dgm:prSet/>
      <dgm:spPr/>
      <dgm:t>
        <a:bodyPr/>
        <a:lstStyle/>
        <a:p>
          <a:endParaRPr lang="en-NZ"/>
        </a:p>
      </dgm:t>
    </dgm:pt>
    <dgm:pt modelId="{0BFAF0E8-697E-4458-81B0-0E98C75AB8F6}" type="sibTrans" cxnId="{821E93C7-5D22-4854-BCB8-7F0EAA8B24AA}">
      <dgm:prSet/>
      <dgm:spPr/>
      <dgm:t>
        <a:bodyPr/>
        <a:lstStyle/>
        <a:p>
          <a:endParaRPr lang="en-NZ"/>
        </a:p>
      </dgm:t>
    </dgm:pt>
    <dgm:pt modelId="{7FD1A358-95E4-49B9-B415-1D65F68A7379}">
      <dgm:prSet phldrT="[Text]"/>
      <dgm:spPr/>
      <dgm:t>
        <a:bodyPr/>
        <a:lstStyle/>
        <a:p>
          <a:r>
            <a:rPr lang="en-NZ"/>
            <a:t>Commence build-out of expansion </a:t>
          </a:r>
        </a:p>
      </dgm:t>
    </dgm:pt>
    <dgm:pt modelId="{8F1D7590-8084-45DB-B698-149533A8EB5C}" type="parTrans" cxnId="{72294AFF-0412-4F2C-81C1-0BA2751E6876}">
      <dgm:prSet/>
      <dgm:spPr/>
      <dgm:t>
        <a:bodyPr/>
        <a:lstStyle/>
        <a:p>
          <a:endParaRPr lang="en-NZ"/>
        </a:p>
      </dgm:t>
    </dgm:pt>
    <dgm:pt modelId="{90EFA065-4D3D-422C-B673-3062805C6047}" type="sibTrans" cxnId="{72294AFF-0412-4F2C-81C1-0BA2751E6876}">
      <dgm:prSet/>
      <dgm:spPr/>
      <dgm:t>
        <a:bodyPr/>
        <a:lstStyle/>
        <a:p>
          <a:endParaRPr lang="en-NZ"/>
        </a:p>
      </dgm:t>
    </dgm:pt>
    <dgm:pt modelId="{C8DEE02C-9E4D-4668-B20F-0A7EECDB23AE}" type="pres">
      <dgm:prSet presAssocID="{A06D0084-9FE7-40B8-9877-394A8D2DE8B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NZ"/>
        </a:p>
      </dgm:t>
    </dgm:pt>
    <dgm:pt modelId="{381217D3-CF21-459E-9360-06BE4CFE36B1}" type="pres">
      <dgm:prSet presAssocID="{E27FCE1F-03F2-472C-BE28-5EB5C442DFD0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0AD809A9-9967-4D17-B964-38F5D8894702}" type="pres">
      <dgm:prSet presAssocID="{E9C9AFD2-4E4B-4B63-B959-EF3AFAFC96AD}" presName="sibTrans" presStyleCnt="0"/>
      <dgm:spPr/>
    </dgm:pt>
    <dgm:pt modelId="{3405723B-55FD-4008-9970-3AE76C043C28}" type="pres">
      <dgm:prSet presAssocID="{F44466C9-8CA4-4BDC-99DB-B1529B8FAB14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485E5A47-C0F1-4D3B-80ED-6FE020BBAEAA}" type="pres">
      <dgm:prSet presAssocID="{8549E69C-DCFC-4F8A-9EB2-819B21539AF0}" presName="sibTrans" presStyleCnt="0"/>
      <dgm:spPr/>
    </dgm:pt>
    <dgm:pt modelId="{35B94F06-51DE-4FDA-8DAF-F6FE88B0D27A}" type="pres">
      <dgm:prSet presAssocID="{D5DCFC2B-2001-486C-AF78-F5F53A8275FE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DEDE550B-AB2E-4417-B6B7-7B14AF328CC6}" type="pres">
      <dgm:prSet presAssocID="{36FDCE7F-35E9-4796-8072-79EF5B386FB6}" presName="sibTrans" presStyleCnt="0"/>
      <dgm:spPr/>
    </dgm:pt>
    <dgm:pt modelId="{40E9160A-1558-4E2A-8342-236FF169D67B}" type="pres">
      <dgm:prSet presAssocID="{6D000702-E062-4E3D-A0BB-29BCD1327A2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DCE68FCE-19F7-4ECE-BC8A-DA0005B55604}" type="pres">
      <dgm:prSet presAssocID="{C1DB3ACE-5212-4C78-A5B2-52C37BBD5E6C}" presName="sibTrans" presStyleCnt="0"/>
      <dgm:spPr/>
    </dgm:pt>
    <dgm:pt modelId="{3775FE5E-C481-46C1-B878-A16D49311E2A}" type="pres">
      <dgm:prSet presAssocID="{51EC1A57-F0E0-45DC-805B-D4FC932737B1}" presName="node" presStyleLbl="node1" presStyleIdx="4" presStyleCnt="5" custScaleX="83539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</dgm:ptLst>
  <dgm:cxnLst>
    <dgm:cxn modelId="{367A6B89-8844-4FFC-B787-2E4790D65C9F}" srcId="{E27FCE1F-03F2-472C-BE28-5EB5C442DFD0}" destId="{72E2DC84-EFB2-4070-905D-4ACD25FAC637}" srcOrd="0" destOrd="0" parTransId="{185214F9-D9CF-4ACD-9812-0725C6B4456B}" sibTransId="{9661647E-6DB1-434A-A73F-E05B4B3EE20A}"/>
    <dgm:cxn modelId="{00236C09-83DF-4F5A-8EA3-1A82EEE97D96}" type="presOf" srcId="{76F19D90-6C5C-4BA7-9F5E-D671FBED23D9}" destId="{3405723B-55FD-4008-9970-3AE76C043C28}" srcOrd="0" destOrd="1" presId="urn:microsoft.com/office/officeart/2005/8/layout/hList6"/>
    <dgm:cxn modelId="{5B0494D2-C42A-4A68-964A-70EB57D1774D}" type="presOf" srcId="{F44466C9-8CA4-4BDC-99DB-B1529B8FAB14}" destId="{3405723B-55FD-4008-9970-3AE76C043C28}" srcOrd="0" destOrd="0" presId="urn:microsoft.com/office/officeart/2005/8/layout/hList6"/>
    <dgm:cxn modelId="{C7629F07-3E65-4205-99A2-3B3A52EFE6B7}" srcId="{F44466C9-8CA4-4BDC-99DB-B1529B8FAB14}" destId="{0EA27203-B403-4428-979E-7999D4756E10}" srcOrd="1" destOrd="0" parTransId="{440C9A71-8870-441B-9CC1-18763319F763}" sibTransId="{34415D51-4241-4E53-8F38-1F3E104DEC1A}"/>
    <dgm:cxn modelId="{84E87FFF-2D41-405A-BAF8-02B88C3739FB}" type="presOf" srcId="{A06D0084-9FE7-40B8-9877-394A8D2DE8B5}" destId="{C8DEE02C-9E4D-4668-B20F-0A7EECDB23AE}" srcOrd="0" destOrd="0" presId="urn:microsoft.com/office/officeart/2005/8/layout/hList6"/>
    <dgm:cxn modelId="{E85EB315-9E0D-45A2-A4D1-77CCCDBB43E3}" type="presOf" srcId="{6941B217-32A5-4FA0-B8AE-6F121AD872AC}" destId="{35B94F06-51DE-4FDA-8DAF-F6FE88B0D27A}" srcOrd="0" destOrd="2" presId="urn:microsoft.com/office/officeart/2005/8/layout/hList6"/>
    <dgm:cxn modelId="{D77B57BE-73E6-498E-AB3F-7E5471783B11}" type="presOf" srcId="{DE288298-990D-4469-B59C-8A90800AACDE}" destId="{35B94F06-51DE-4FDA-8DAF-F6FE88B0D27A}" srcOrd="0" destOrd="1" presId="urn:microsoft.com/office/officeart/2005/8/layout/hList6"/>
    <dgm:cxn modelId="{E48B9EF1-BA19-4DEB-94A9-88412040B565}" type="presOf" srcId="{A813B297-1BC8-403E-8D5D-564FA0194E4B}" destId="{3405723B-55FD-4008-9970-3AE76C043C28}" srcOrd="0" destOrd="3" presId="urn:microsoft.com/office/officeart/2005/8/layout/hList6"/>
    <dgm:cxn modelId="{721A8991-E6D2-44D9-9EFA-820607F34D40}" srcId="{A06D0084-9FE7-40B8-9877-394A8D2DE8B5}" destId="{F44466C9-8CA4-4BDC-99DB-B1529B8FAB14}" srcOrd="1" destOrd="0" parTransId="{EF2B1D9C-E268-4855-90F6-CD5D736B8A58}" sibTransId="{8549E69C-DCFC-4F8A-9EB2-819B21539AF0}"/>
    <dgm:cxn modelId="{72294AFF-0412-4F2C-81C1-0BA2751E6876}" srcId="{6D000702-E062-4E3D-A0BB-29BCD1327A28}" destId="{7FD1A358-95E4-49B9-B415-1D65F68A7379}" srcOrd="1" destOrd="0" parTransId="{8F1D7590-8084-45DB-B698-149533A8EB5C}" sibTransId="{90EFA065-4D3D-422C-B673-3062805C6047}"/>
    <dgm:cxn modelId="{821E93C7-5D22-4854-BCB8-7F0EAA8B24AA}" srcId="{51EC1A57-F0E0-45DC-805B-D4FC932737B1}" destId="{4F4BA2CA-BB62-4803-997A-AD61C2FF0517}" srcOrd="0" destOrd="0" parTransId="{2C33883B-1EED-42A8-926C-87A47307E1A6}" sibTransId="{0BFAF0E8-697E-4458-81B0-0E98C75AB8F6}"/>
    <dgm:cxn modelId="{220A1D6D-217B-4AB8-ACB2-413D73A1CE9C}" type="presOf" srcId="{6D000702-E062-4E3D-A0BB-29BCD1327A28}" destId="{40E9160A-1558-4E2A-8342-236FF169D67B}" srcOrd="0" destOrd="0" presId="urn:microsoft.com/office/officeart/2005/8/layout/hList6"/>
    <dgm:cxn modelId="{17CC9197-90F8-403B-B245-86B30E690459}" type="presOf" srcId="{51EC1A57-F0E0-45DC-805B-D4FC932737B1}" destId="{3775FE5E-C481-46C1-B878-A16D49311E2A}" srcOrd="0" destOrd="0" presId="urn:microsoft.com/office/officeart/2005/8/layout/hList6"/>
    <dgm:cxn modelId="{A07454CC-AF12-4F1F-93C6-72DDC1C83A88}" srcId="{D5DCFC2B-2001-486C-AF78-F5F53A8275FE}" destId="{B6D3D2A3-34ED-4B08-BB86-1EFD5481BFF8}" srcOrd="3" destOrd="0" parTransId="{5A3C055A-BFDB-405A-9798-68AA7721552B}" sibTransId="{D00CD6E8-C11E-4A8F-A331-1347AEDA4EC1}"/>
    <dgm:cxn modelId="{F61CCB5B-33A9-4FEB-B6CE-308E95E80743}" type="presOf" srcId="{D5DCFC2B-2001-486C-AF78-F5F53A8275FE}" destId="{35B94F06-51DE-4FDA-8DAF-F6FE88B0D27A}" srcOrd="0" destOrd="0" presId="urn:microsoft.com/office/officeart/2005/8/layout/hList6"/>
    <dgm:cxn modelId="{A50D3B5C-991C-44A2-A673-7F0BC3F9100E}" srcId="{6D000702-E062-4E3D-A0BB-29BCD1327A28}" destId="{5A7F6DC7-8024-49FE-85A0-BAB85D54CFAC}" srcOrd="0" destOrd="0" parTransId="{033CD4DC-F6D2-4953-9589-E2D382768724}" sibTransId="{D6F158F5-359B-4A25-B45A-45F6DEF37D02}"/>
    <dgm:cxn modelId="{AE969C67-BDC8-4E04-A0B3-35EB67B8F0EE}" type="presOf" srcId="{B6D3D2A3-34ED-4B08-BB86-1EFD5481BFF8}" destId="{35B94F06-51DE-4FDA-8DAF-F6FE88B0D27A}" srcOrd="0" destOrd="4" presId="urn:microsoft.com/office/officeart/2005/8/layout/hList6"/>
    <dgm:cxn modelId="{E3A20A4D-F091-4CA1-98D5-D864F285F341}" type="presOf" srcId="{4F4BA2CA-BB62-4803-997A-AD61C2FF0517}" destId="{3775FE5E-C481-46C1-B878-A16D49311E2A}" srcOrd="0" destOrd="1" presId="urn:microsoft.com/office/officeart/2005/8/layout/hList6"/>
    <dgm:cxn modelId="{8F5E757E-68A6-4778-BF69-F77164639A67}" srcId="{F44466C9-8CA4-4BDC-99DB-B1529B8FAB14}" destId="{A813B297-1BC8-403E-8D5D-564FA0194E4B}" srcOrd="2" destOrd="0" parTransId="{0DF7EDAB-E69F-435B-B35D-3BEDD38742D5}" sibTransId="{C74BFCE1-4817-4B73-BF7C-5C56ABBF76F6}"/>
    <dgm:cxn modelId="{808D582C-077C-4CFF-AF1F-1763FA66B884}" type="presOf" srcId="{E27FCE1F-03F2-472C-BE28-5EB5C442DFD0}" destId="{381217D3-CF21-459E-9360-06BE4CFE36B1}" srcOrd="0" destOrd="0" presId="urn:microsoft.com/office/officeart/2005/8/layout/hList6"/>
    <dgm:cxn modelId="{6E10046B-4100-4C2B-B96C-2232803BC55F}" srcId="{A06D0084-9FE7-40B8-9877-394A8D2DE8B5}" destId="{E27FCE1F-03F2-472C-BE28-5EB5C442DFD0}" srcOrd="0" destOrd="0" parTransId="{230D9661-69DC-46B7-971C-2505B643DD48}" sibTransId="{E9C9AFD2-4E4B-4B63-B959-EF3AFAFC96AD}"/>
    <dgm:cxn modelId="{54984387-5AD7-469E-8AD5-B6C41C3BBEED}" type="presOf" srcId="{0EA27203-B403-4428-979E-7999D4756E10}" destId="{3405723B-55FD-4008-9970-3AE76C043C28}" srcOrd="0" destOrd="2" presId="urn:microsoft.com/office/officeart/2005/8/layout/hList6"/>
    <dgm:cxn modelId="{95FBA750-6A77-4C59-9491-68A63E402AFC}" srcId="{F44466C9-8CA4-4BDC-99DB-B1529B8FAB14}" destId="{76F19D90-6C5C-4BA7-9F5E-D671FBED23D9}" srcOrd="0" destOrd="0" parTransId="{27920147-59E4-46DE-9062-6A3F3E23215F}" sibTransId="{A5D81996-EBA4-4ECF-ADBF-D170815D849A}"/>
    <dgm:cxn modelId="{DF673AD1-7527-4EB0-8F58-9BB7B864DFB1}" type="presOf" srcId="{279D0A9D-D0DC-4439-8F76-D3C4450D44D6}" destId="{35B94F06-51DE-4FDA-8DAF-F6FE88B0D27A}" srcOrd="0" destOrd="3" presId="urn:microsoft.com/office/officeart/2005/8/layout/hList6"/>
    <dgm:cxn modelId="{F0346FDE-08CF-44BF-A3B0-876357A077AC}" srcId="{D5DCFC2B-2001-486C-AF78-F5F53A8275FE}" destId="{6941B217-32A5-4FA0-B8AE-6F121AD872AC}" srcOrd="1" destOrd="0" parTransId="{B87C75A2-5FC7-4690-A8F9-92513D789DF2}" sibTransId="{F45AA92F-E4E0-4564-8C8C-B33AE7E00AD1}"/>
    <dgm:cxn modelId="{8CBC4640-37FE-4362-9E17-95FDB2732B05}" type="presOf" srcId="{043B77A8-595D-4B0E-9E18-9C0A97C4CD07}" destId="{3405723B-55FD-4008-9970-3AE76C043C28}" srcOrd="0" destOrd="4" presId="urn:microsoft.com/office/officeart/2005/8/layout/hList6"/>
    <dgm:cxn modelId="{6C3AD0D8-A900-4A42-A982-C6BE2816AD49}" srcId="{F44466C9-8CA4-4BDC-99DB-B1529B8FAB14}" destId="{043B77A8-595D-4B0E-9E18-9C0A97C4CD07}" srcOrd="3" destOrd="0" parTransId="{54A2F658-DAFF-471B-84EB-5D7D4E6D80B1}" sibTransId="{AC29196A-6654-4FB2-A9C5-17FBC356E06C}"/>
    <dgm:cxn modelId="{C9A79B28-621A-4A02-AB5F-24B8F250AA3B}" type="presOf" srcId="{72E2DC84-EFB2-4070-905D-4ACD25FAC637}" destId="{381217D3-CF21-459E-9360-06BE4CFE36B1}" srcOrd="0" destOrd="1" presId="urn:microsoft.com/office/officeart/2005/8/layout/hList6"/>
    <dgm:cxn modelId="{43E8564F-3426-4780-9F8F-78699D7A9CB1}" type="presOf" srcId="{5A7F6DC7-8024-49FE-85A0-BAB85D54CFAC}" destId="{40E9160A-1558-4E2A-8342-236FF169D67B}" srcOrd="0" destOrd="1" presId="urn:microsoft.com/office/officeart/2005/8/layout/hList6"/>
    <dgm:cxn modelId="{9994DD76-DE22-4B87-8952-FF596CF33B6D}" type="presOf" srcId="{7FD1A358-95E4-49B9-B415-1D65F68A7379}" destId="{40E9160A-1558-4E2A-8342-236FF169D67B}" srcOrd="0" destOrd="2" presId="urn:microsoft.com/office/officeart/2005/8/layout/hList6"/>
    <dgm:cxn modelId="{EF2B23B4-BCA1-40D5-8548-82D40E09C0B5}" srcId="{A06D0084-9FE7-40B8-9877-394A8D2DE8B5}" destId="{51EC1A57-F0E0-45DC-805B-D4FC932737B1}" srcOrd="4" destOrd="0" parTransId="{78E74438-C255-4EC2-81F0-1926D5D08D1E}" sibTransId="{538176EE-55C3-4BF1-9740-5EFD42BB13F9}"/>
    <dgm:cxn modelId="{49E17CB9-0D86-409D-96D3-932C949E8F4D}" srcId="{D5DCFC2B-2001-486C-AF78-F5F53A8275FE}" destId="{279D0A9D-D0DC-4439-8F76-D3C4450D44D6}" srcOrd="2" destOrd="0" parTransId="{A0B78FE2-1847-4E54-A687-4C205577D8EA}" sibTransId="{0F0DEEE0-AB5A-4590-9C86-8704FE1C2B86}"/>
    <dgm:cxn modelId="{4FF1E1D2-1B2A-4ECA-94A3-84CE8AC8657F}" srcId="{D5DCFC2B-2001-486C-AF78-F5F53A8275FE}" destId="{DE288298-990D-4469-B59C-8A90800AACDE}" srcOrd="0" destOrd="0" parTransId="{59856C98-319A-400B-AD78-3AF3E938A8D8}" sibTransId="{68E6D234-F253-40B5-BD09-08C2E5C76509}"/>
    <dgm:cxn modelId="{6A068B42-C3B9-41C6-9B4D-782C54219EFC}" srcId="{A06D0084-9FE7-40B8-9877-394A8D2DE8B5}" destId="{D5DCFC2B-2001-486C-AF78-F5F53A8275FE}" srcOrd="2" destOrd="0" parTransId="{FED87F75-006E-4621-A631-0E789A17B2C7}" sibTransId="{36FDCE7F-35E9-4796-8072-79EF5B386FB6}"/>
    <dgm:cxn modelId="{90B61351-930A-46A3-9FF5-C4CE4946F72B}" srcId="{A06D0084-9FE7-40B8-9877-394A8D2DE8B5}" destId="{6D000702-E062-4E3D-A0BB-29BCD1327A28}" srcOrd="3" destOrd="0" parTransId="{E98A021C-4F27-4AA6-9129-A5F2243BED40}" sibTransId="{C1DB3ACE-5212-4C78-A5B2-52C37BBD5E6C}"/>
    <dgm:cxn modelId="{F4A0866B-9FE2-44F6-B4E9-083F641C318B}" type="presParOf" srcId="{C8DEE02C-9E4D-4668-B20F-0A7EECDB23AE}" destId="{381217D3-CF21-459E-9360-06BE4CFE36B1}" srcOrd="0" destOrd="0" presId="urn:microsoft.com/office/officeart/2005/8/layout/hList6"/>
    <dgm:cxn modelId="{AF8963FD-4EA3-4270-9870-F31C9E5B5475}" type="presParOf" srcId="{C8DEE02C-9E4D-4668-B20F-0A7EECDB23AE}" destId="{0AD809A9-9967-4D17-B964-38F5D8894702}" srcOrd="1" destOrd="0" presId="urn:microsoft.com/office/officeart/2005/8/layout/hList6"/>
    <dgm:cxn modelId="{6C1A76D8-3BC2-4DAF-A973-87C0131AFB68}" type="presParOf" srcId="{C8DEE02C-9E4D-4668-B20F-0A7EECDB23AE}" destId="{3405723B-55FD-4008-9970-3AE76C043C28}" srcOrd="2" destOrd="0" presId="urn:microsoft.com/office/officeart/2005/8/layout/hList6"/>
    <dgm:cxn modelId="{52C7144D-C329-4C04-B5F9-5D7C10A3D5D7}" type="presParOf" srcId="{C8DEE02C-9E4D-4668-B20F-0A7EECDB23AE}" destId="{485E5A47-C0F1-4D3B-80ED-6FE020BBAEAA}" srcOrd="3" destOrd="0" presId="urn:microsoft.com/office/officeart/2005/8/layout/hList6"/>
    <dgm:cxn modelId="{DE8BE4CA-FD26-44E1-8834-C9136FA04764}" type="presParOf" srcId="{C8DEE02C-9E4D-4668-B20F-0A7EECDB23AE}" destId="{35B94F06-51DE-4FDA-8DAF-F6FE88B0D27A}" srcOrd="4" destOrd="0" presId="urn:microsoft.com/office/officeart/2005/8/layout/hList6"/>
    <dgm:cxn modelId="{A26B40CA-8A9C-4875-9556-D7237FECA2CE}" type="presParOf" srcId="{C8DEE02C-9E4D-4668-B20F-0A7EECDB23AE}" destId="{DEDE550B-AB2E-4417-B6B7-7B14AF328CC6}" srcOrd="5" destOrd="0" presId="urn:microsoft.com/office/officeart/2005/8/layout/hList6"/>
    <dgm:cxn modelId="{9E77973C-2560-41A3-AC56-584810D6E4E5}" type="presParOf" srcId="{C8DEE02C-9E4D-4668-B20F-0A7EECDB23AE}" destId="{40E9160A-1558-4E2A-8342-236FF169D67B}" srcOrd="6" destOrd="0" presId="urn:microsoft.com/office/officeart/2005/8/layout/hList6"/>
    <dgm:cxn modelId="{6DDFCBCF-1AEC-46DA-A754-1B4A0ED4AEC6}" type="presParOf" srcId="{C8DEE02C-9E4D-4668-B20F-0A7EECDB23AE}" destId="{DCE68FCE-19F7-4ECE-BC8A-DA0005B55604}" srcOrd="7" destOrd="0" presId="urn:microsoft.com/office/officeart/2005/8/layout/hList6"/>
    <dgm:cxn modelId="{7CD35729-5901-4E23-9C42-21D13D779ADC}" type="presParOf" srcId="{C8DEE02C-9E4D-4668-B20F-0A7EECDB23AE}" destId="{3775FE5E-C481-46C1-B878-A16D49311E2A}" srcOrd="8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1217D3-CF21-459E-9360-06BE4CFE36B1}">
      <dsp:nvSpPr>
        <dsp:cNvPr id="0" name=""/>
        <dsp:cNvSpPr/>
      </dsp:nvSpPr>
      <dsp:spPr>
        <a:xfrm rot="16200000">
          <a:off x="-1298530" y="1301584"/>
          <a:ext cx="4176463" cy="1573293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2000" kern="1200" dirty="0"/>
            <a:t>Stage1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2200" kern="1200" dirty="0" smtClean="0">
              <a:solidFill>
                <a:srgbClr val="FFC000"/>
              </a:solidFill>
            </a:rPr>
            <a:t>Mar </a:t>
          </a:r>
          <a:r>
            <a:rPr lang="en-NZ" sz="2200" kern="1200" dirty="0">
              <a:solidFill>
                <a:srgbClr val="FFC000"/>
              </a:solidFill>
            </a:rPr>
            <a:t>2014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NZ" sz="1700" kern="1200" dirty="0"/>
            <a:t>Develop business case</a:t>
          </a:r>
        </a:p>
      </dsp:txBody>
      <dsp:txXfrm rot="5400000">
        <a:off x="3055" y="835292"/>
        <a:ext cx="1573293" cy="2505877"/>
      </dsp:txXfrm>
    </dsp:sp>
    <dsp:sp modelId="{3405723B-55FD-4008-9970-3AE76C043C28}">
      <dsp:nvSpPr>
        <dsp:cNvPr id="0" name=""/>
        <dsp:cNvSpPr/>
      </dsp:nvSpPr>
      <dsp:spPr>
        <a:xfrm rot="16200000">
          <a:off x="392759" y="1301584"/>
          <a:ext cx="4176463" cy="1573293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0" rIns="132209" bIns="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2100" kern="1200" dirty="0"/>
            <a:t>Stage II</a:t>
          </a:r>
        </a:p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2100" kern="1200" dirty="0" smtClean="0">
              <a:solidFill>
                <a:srgbClr val="FFC000"/>
              </a:solidFill>
            </a:rPr>
            <a:t>Dec </a:t>
          </a:r>
          <a:r>
            <a:rPr lang="en-NZ" sz="2100" kern="1200" dirty="0" smtClean="0">
              <a:solidFill>
                <a:srgbClr val="FFC000"/>
              </a:solidFill>
            </a:rPr>
            <a:t>2014</a:t>
          </a:r>
          <a:endParaRPr lang="en-NZ" sz="2100" kern="1200" dirty="0">
            <a:solidFill>
              <a:srgbClr val="FFC00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NZ" sz="1600" kern="1200" dirty="0"/>
            <a:t>Establish the entity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NZ" sz="1600" kern="1200"/>
            <a:t>Secure Customers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NZ" sz="1600" kern="1200"/>
            <a:t>Raise Funding 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NZ" sz="1600" kern="1200"/>
            <a:t>Finalise facility specification</a:t>
          </a:r>
        </a:p>
      </dsp:txBody>
      <dsp:txXfrm rot="5400000">
        <a:off x="1694344" y="835292"/>
        <a:ext cx="1573293" cy="2505877"/>
      </dsp:txXfrm>
    </dsp:sp>
    <dsp:sp modelId="{35B94F06-51DE-4FDA-8DAF-F6FE88B0D27A}">
      <dsp:nvSpPr>
        <dsp:cNvPr id="0" name=""/>
        <dsp:cNvSpPr/>
      </dsp:nvSpPr>
      <dsp:spPr>
        <a:xfrm rot="16200000">
          <a:off x="2084050" y="1301584"/>
          <a:ext cx="4176463" cy="1573293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0" rIns="132209" bIns="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2100" kern="1200" dirty="0"/>
            <a:t>Stage III</a:t>
          </a:r>
        </a:p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2100" kern="1200" dirty="0" smtClean="0">
              <a:solidFill>
                <a:srgbClr val="FFC000"/>
              </a:solidFill>
            </a:rPr>
            <a:t>Dec </a:t>
          </a:r>
          <a:r>
            <a:rPr lang="en-NZ" sz="2100" kern="1200" dirty="0">
              <a:solidFill>
                <a:srgbClr val="FFC000"/>
              </a:solidFill>
            </a:rPr>
            <a:t>2015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NZ" sz="1600" kern="1200"/>
            <a:t>Construction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NZ" sz="1600" kern="1200"/>
            <a:t>Processes and Procedures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NZ" sz="1600" kern="1200"/>
            <a:t>Quality Standards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NZ" sz="1600" kern="1200" dirty="0"/>
            <a:t>Recruit and train staff</a:t>
          </a:r>
        </a:p>
      </dsp:txBody>
      <dsp:txXfrm rot="5400000">
        <a:off x="3385635" y="835292"/>
        <a:ext cx="1573293" cy="2505877"/>
      </dsp:txXfrm>
    </dsp:sp>
    <dsp:sp modelId="{40E9160A-1558-4E2A-8342-236FF169D67B}">
      <dsp:nvSpPr>
        <dsp:cNvPr id="0" name=""/>
        <dsp:cNvSpPr/>
      </dsp:nvSpPr>
      <dsp:spPr>
        <a:xfrm rot="16200000">
          <a:off x="3775341" y="1301584"/>
          <a:ext cx="4176463" cy="1573293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0" rIns="132209" bIns="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2100" kern="1200" dirty="0"/>
            <a:t>Stage IV</a:t>
          </a:r>
        </a:p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2100" kern="1200" dirty="0" smtClean="0">
              <a:solidFill>
                <a:srgbClr val="FFC000"/>
              </a:solidFill>
            </a:rPr>
            <a:t>Dec </a:t>
          </a:r>
          <a:r>
            <a:rPr lang="en-NZ" sz="2100" kern="1200" dirty="0">
              <a:solidFill>
                <a:srgbClr val="FFC000"/>
              </a:solidFill>
            </a:rPr>
            <a:t>2016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NZ" sz="1600" kern="1200"/>
            <a:t>Open for business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NZ" sz="1600" kern="1200"/>
            <a:t>Commence build-out of expansion </a:t>
          </a:r>
        </a:p>
      </dsp:txBody>
      <dsp:txXfrm rot="5400000">
        <a:off x="5076926" y="835292"/>
        <a:ext cx="1573293" cy="2505877"/>
      </dsp:txXfrm>
    </dsp:sp>
    <dsp:sp modelId="{3775FE5E-C481-46C1-B878-A16D49311E2A}">
      <dsp:nvSpPr>
        <dsp:cNvPr id="0" name=""/>
        <dsp:cNvSpPr/>
      </dsp:nvSpPr>
      <dsp:spPr>
        <a:xfrm rot="16200000">
          <a:off x="5337141" y="1431074"/>
          <a:ext cx="4176463" cy="1314313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0" rIns="132209" bIns="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2100" kern="1200"/>
            <a:t>Stage V</a:t>
          </a:r>
        </a:p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2100" kern="1200">
              <a:solidFill>
                <a:srgbClr val="FFC000"/>
              </a:solidFill>
            </a:rPr>
            <a:t>Dec 2018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NZ" sz="1600" kern="1200"/>
            <a:t>Complete build out of the  facility</a:t>
          </a:r>
        </a:p>
      </dsp:txBody>
      <dsp:txXfrm rot="5400000">
        <a:off x="6768216" y="835292"/>
        <a:ext cx="1314313" cy="25058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2CA417-BB02-4A1B-BE42-C598F39FD9B4}" type="datetimeFigureOut">
              <a:rPr lang="en-NZ" smtClean="0"/>
              <a:t>2/02/2015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645329-070E-48C4-9C48-CB3724C776F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674223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E4B9AB-A3DD-A34F-B521-0369B6AEDCC9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8891B4-D373-594C-898F-7CD9882A2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259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Growth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8891B4-D373-594C-898F-7CD9882A29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9908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8891B4-D373-594C-898F-7CD9882A291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3974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8891B4-D373-594C-898F-7CD9882A291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7847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8891B4-D373-594C-898F-7CD9882A291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3463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Growth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8891B4-D373-594C-898F-7CD9882A291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9908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8891B4-D373-594C-898F-7CD9882A291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405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8891B4-D373-594C-898F-7CD9882A291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082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FA6E2-9546-4B99-B77A-2C0E66899C7F}" type="datetimeFigureOut">
              <a:rPr lang="en-NZ" smtClean="0"/>
              <a:t>2/02/2015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8FCED-21CC-4272-83EF-EE67A609A46D}" type="slidenum">
              <a:rPr lang="en-NZ" smtClean="0"/>
              <a:t>‹#›</a:t>
            </a:fld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FA6E2-9546-4B99-B77A-2C0E66899C7F}" type="datetimeFigureOut">
              <a:rPr lang="en-NZ" smtClean="0"/>
              <a:t>2/02/2015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8FCED-21CC-4272-83EF-EE67A609A46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FA6E2-9546-4B99-B77A-2C0E66899C7F}" type="datetimeFigureOut">
              <a:rPr lang="en-NZ" smtClean="0"/>
              <a:t>2/02/2015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8FCED-21CC-4272-83EF-EE67A609A46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FA6E2-9546-4B99-B77A-2C0E66899C7F}" type="datetimeFigureOut">
              <a:rPr lang="en-NZ" smtClean="0"/>
              <a:t>2/02/2015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8FCED-21CC-4272-83EF-EE67A609A46D}" type="slidenum">
              <a:rPr lang="en-NZ" smtClean="0"/>
              <a:t>‹#›</a:t>
            </a:fld>
            <a:endParaRPr lang="en-NZ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FA6E2-9546-4B99-B77A-2C0E66899C7F}" type="datetimeFigureOut">
              <a:rPr lang="en-NZ" smtClean="0"/>
              <a:t>2/02/2015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8FCED-21CC-4272-83EF-EE67A609A46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FA6E2-9546-4B99-B77A-2C0E66899C7F}" type="datetimeFigureOut">
              <a:rPr lang="en-NZ" smtClean="0"/>
              <a:t>2/02/2015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8FCED-21CC-4272-83EF-EE67A609A46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FA6E2-9546-4B99-B77A-2C0E66899C7F}" type="datetimeFigureOut">
              <a:rPr lang="en-NZ" smtClean="0"/>
              <a:t>2/02/2015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8FCED-21CC-4272-83EF-EE67A609A46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FA6E2-9546-4B99-B77A-2C0E66899C7F}" type="datetimeFigureOut">
              <a:rPr lang="en-NZ" smtClean="0"/>
              <a:t>2/02/2015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8FCED-21CC-4272-83EF-EE67A609A46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FA6E2-9546-4B99-B77A-2C0E66899C7F}" type="datetimeFigureOut">
              <a:rPr lang="en-NZ" smtClean="0"/>
              <a:t>2/02/2015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8FCED-21CC-4272-83EF-EE67A609A46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FA6E2-9546-4B99-B77A-2C0E66899C7F}" type="datetimeFigureOut">
              <a:rPr lang="en-NZ" smtClean="0"/>
              <a:t>2/02/2015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8FCED-21CC-4272-83EF-EE67A609A46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FA6E2-9546-4B99-B77A-2C0E66899C7F}" type="datetimeFigureOut">
              <a:rPr lang="en-NZ" smtClean="0"/>
              <a:t>2/02/2015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8FCED-21CC-4272-83EF-EE67A609A46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39FFA6E2-9546-4B99-B77A-2C0E66899C7F}" type="datetimeFigureOut">
              <a:rPr lang="en-NZ" smtClean="0"/>
              <a:t>2/02/2015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9E58FCED-21CC-4272-83EF-EE67A609A46D}" type="slidenum">
              <a:rPr lang="en-NZ" smtClean="0"/>
              <a:t>‹#›</a:t>
            </a:fld>
            <a:endParaRPr lang="en-N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411760" y="1340768"/>
            <a:ext cx="4320480" cy="2016224"/>
          </a:xfrm>
        </p:spPr>
        <p:txBody>
          <a:bodyPr/>
          <a:lstStyle/>
          <a:p>
            <a:r>
              <a:rPr lang="en-US" sz="9600" dirty="0" smtClean="0">
                <a:latin typeface="Century Gothic"/>
                <a:cs typeface="Century Gothic"/>
              </a:rPr>
              <a:t>aotea</a:t>
            </a:r>
            <a:endParaRPr lang="en-US" sz="9600" dirty="0">
              <a:latin typeface="Century Gothic"/>
              <a:cs typeface="Century Gothic"/>
            </a:endParaRPr>
          </a:p>
        </p:txBody>
      </p:sp>
      <p:sp>
        <p:nvSpPr>
          <p:cNvPr id="4" name="Title 6"/>
          <p:cNvSpPr txBox="1">
            <a:spLocks/>
          </p:cNvSpPr>
          <p:nvPr/>
        </p:nvSpPr>
        <p:spPr>
          <a:xfrm>
            <a:off x="2411760" y="2996952"/>
            <a:ext cx="4176464" cy="144016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4400" dirty="0" smtClean="0">
                <a:latin typeface="Century Gothic"/>
                <a:cs typeface="Century Gothic"/>
              </a:rPr>
              <a:t>Clear Cloud Limited</a:t>
            </a:r>
            <a:endParaRPr lang="en-US" sz="4400" dirty="0">
              <a:latin typeface="Century Gothic"/>
              <a:cs typeface="Century Gothic"/>
            </a:endParaRPr>
          </a:p>
        </p:txBody>
      </p:sp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1"/>
            <a:ext cx="1872207" cy="10081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1744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7864" y="274638"/>
            <a:ext cx="5186536" cy="1143000"/>
          </a:xfrm>
        </p:spPr>
        <p:txBody>
          <a:bodyPr/>
          <a:lstStyle/>
          <a:p>
            <a:r>
              <a:rPr lang="en-NZ" dirty="0" smtClean="0"/>
              <a:t>Investment proposal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11560" y="1844824"/>
            <a:ext cx="7924800" cy="4536504"/>
          </a:xfrm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NZ" sz="2400" b="1" i="1" dirty="0" smtClean="0"/>
              <a:t>Aotea Clear Cloud </a:t>
            </a:r>
            <a:r>
              <a:rPr lang="en-NZ" sz="2400" dirty="0" smtClean="0"/>
              <a:t>are seeking individuals and organisations who will invest alongside the founding shareholders</a:t>
            </a:r>
          </a:p>
          <a:p>
            <a:r>
              <a:rPr lang="en-NZ" sz="2400" dirty="0"/>
              <a:t>T</a:t>
            </a:r>
            <a:r>
              <a:rPr lang="en-NZ" sz="2400" dirty="0" smtClean="0"/>
              <a:t>he founding shareholders are seeking an investor who is prepared to commit up to $15.0 million seed funding in exchange for up to 30% of the business.</a:t>
            </a:r>
          </a:p>
          <a:p>
            <a:endParaRPr lang="en-NZ" sz="2400" dirty="0" smtClean="0"/>
          </a:p>
          <a:p>
            <a:endParaRPr lang="en-NZ" sz="2400" dirty="0" smtClean="0"/>
          </a:p>
        </p:txBody>
      </p:sp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1"/>
            <a:ext cx="1872207" cy="100811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9345509"/>
              </p:ext>
            </p:extLst>
          </p:nvPr>
        </p:nvGraphicFramePr>
        <p:xfrm>
          <a:off x="899592" y="4365104"/>
          <a:ext cx="6783070" cy="11216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95450"/>
                <a:gridCol w="1695450"/>
                <a:gridCol w="1696085"/>
                <a:gridCol w="1696085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 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2017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2018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2019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EBITDA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6,933,330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9,443,030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18,059,920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Investment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effectLst/>
                        </a:rPr>
                        <a:t>15,000,000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effectLst/>
                        </a:rPr>
                        <a:t>15,000,000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effectLst/>
                        </a:rPr>
                        <a:t>15,000,000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ROI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13.9%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18.9%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36%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4886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Outline use For Seed Funding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NZ" dirty="0" smtClean="0"/>
              <a:t>Secure Key staff</a:t>
            </a:r>
          </a:p>
          <a:p>
            <a:pPr lvl="1"/>
            <a:r>
              <a:rPr lang="en-NZ" dirty="0" smtClean="0"/>
              <a:t>Market Development </a:t>
            </a:r>
          </a:p>
          <a:p>
            <a:pPr lvl="1"/>
            <a:r>
              <a:rPr lang="en-NZ" dirty="0" smtClean="0"/>
              <a:t>Technology Staff</a:t>
            </a:r>
          </a:p>
          <a:p>
            <a:r>
              <a:rPr lang="en-NZ" dirty="0" smtClean="0"/>
              <a:t>Retain specialist Consultants</a:t>
            </a:r>
          </a:p>
          <a:p>
            <a:pPr lvl="1"/>
            <a:r>
              <a:rPr lang="en-NZ" dirty="0" smtClean="0"/>
              <a:t>Architects</a:t>
            </a:r>
          </a:p>
          <a:p>
            <a:pPr marL="742950" lvl="2" indent="-342900"/>
            <a:r>
              <a:rPr lang="en-NZ" dirty="0" smtClean="0"/>
              <a:t>Infrastructure</a:t>
            </a:r>
          </a:p>
          <a:p>
            <a:pPr marL="742950" lvl="2" indent="-342900"/>
            <a:r>
              <a:rPr lang="en-NZ" dirty="0" smtClean="0"/>
              <a:t>Project management</a:t>
            </a:r>
          </a:p>
          <a:p>
            <a:pPr marL="342900" lvl="1" indent="-342900"/>
            <a:r>
              <a:rPr lang="en-NZ" dirty="0" smtClean="0"/>
              <a:t>Retain Professional Services</a:t>
            </a:r>
          </a:p>
          <a:p>
            <a:pPr marL="742950" lvl="2" indent="-342900"/>
            <a:r>
              <a:rPr lang="en-NZ" dirty="0" smtClean="0"/>
              <a:t>Legal</a:t>
            </a:r>
          </a:p>
          <a:p>
            <a:pPr marL="742950" lvl="2" indent="-342900"/>
            <a:r>
              <a:rPr lang="en-NZ" dirty="0" smtClean="0"/>
              <a:t>Accounting</a:t>
            </a:r>
          </a:p>
          <a:p>
            <a:pPr marL="742950" lvl="2" indent="-342900"/>
            <a:r>
              <a:rPr lang="en-NZ" dirty="0" smtClean="0"/>
              <a:t>Media</a:t>
            </a:r>
            <a:endParaRPr lang="en-NZ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2028499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Regional support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2132856"/>
            <a:ext cx="8066856" cy="3582144"/>
          </a:xfrm>
        </p:spPr>
        <p:txBody>
          <a:bodyPr/>
          <a:lstStyle/>
          <a:p>
            <a:r>
              <a:rPr lang="en-NZ" sz="2400" dirty="0" smtClean="0"/>
              <a:t>Assistance in finding suitable land</a:t>
            </a:r>
          </a:p>
          <a:p>
            <a:r>
              <a:rPr lang="en-NZ" sz="2400" dirty="0" smtClean="0"/>
              <a:t>Assistance with resource consent</a:t>
            </a:r>
          </a:p>
          <a:p>
            <a:r>
              <a:rPr lang="en-NZ" sz="2400" dirty="0" smtClean="0"/>
              <a:t>Help with promoting the SKA opportunity in Northland</a:t>
            </a:r>
          </a:p>
          <a:p>
            <a:r>
              <a:rPr lang="en-NZ" sz="2400" dirty="0" smtClean="0"/>
              <a:t>Incentivised land prices, for </a:t>
            </a:r>
            <a:r>
              <a:rPr lang="en-NZ" sz="2400" smtClean="0"/>
              <a:t>data </a:t>
            </a:r>
            <a:r>
              <a:rPr lang="en-NZ" sz="2400" dirty="0" smtClean="0"/>
              <a:t>c</a:t>
            </a:r>
            <a:r>
              <a:rPr lang="en-NZ" sz="2400" smtClean="0"/>
              <a:t>entre </a:t>
            </a:r>
            <a:r>
              <a:rPr lang="en-NZ" sz="2400" dirty="0" smtClean="0"/>
              <a:t>and cable landing.</a:t>
            </a:r>
          </a:p>
          <a:p>
            <a:endParaRPr lang="en-NZ" sz="2400" dirty="0" smtClean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110097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1547664" y="1484784"/>
            <a:ext cx="6264696" cy="4114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 spc="3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 spc="3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 spc="3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 spc="3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 spc="3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NZ" sz="3600" dirty="0" smtClean="0"/>
              <a:t>Innovative Data Centre Park</a:t>
            </a:r>
          </a:p>
          <a:p>
            <a:r>
              <a:rPr lang="en-NZ" sz="2800" dirty="0" smtClean="0"/>
              <a:t>Modular </a:t>
            </a:r>
            <a:r>
              <a:rPr lang="en-NZ" sz="2800" dirty="0"/>
              <a:t>D</a:t>
            </a:r>
            <a:r>
              <a:rPr lang="en-NZ" sz="2800" dirty="0" smtClean="0"/>
              <a:t>ata </a:t>
            </a:r>
            <a:r>
              <a:rPr lang="en-NZ" sz="2800" dirty="0"/>
              <a:t>C</a:t>
            </a:r>
            <a:r>
              <a:rPr lang="en-NZ" sz="2800" dirty="0" smtClean="0"/>
              <a:t>entre</a:t>
            </a:r>
          </a:p>
          <a:p>
            <a:pPr marL="0" indent="0">
              <a:buNone/>
            </a:pPr>
            <a:r>
              <a:rPr lang="en-NZ" sz="2800" dirty="0" smtClean="0"/>
              <a:t>    plus</a:t>
            </a:r>
          </a:p>
          <a:p>
            <a:r>
              <a:rPr lang="en-NZ" sz="2800" dirty="0" smtClean="0"/>
              <a:t>Life-support </a:t>
            </a:r>
            <a:r>
              <a:rPr lang="en-NZ" sz="2800" dirty="0"/>
              <a:t>to containerised data centres</a:t>
            </a:r>
          </a:p>
          <a:p>
            <a:pPr marL="0" indent="0">
              <a:buNone/>
            </a:pPr>
            <a:endParaRPr lang="en-NZ" sz="2800" dirty="0" smtClean="0"/>
          </a:p>
          <a:p>
            <a:pPr marL="0" indent="0">
              <a:buFont typeface="Arial" pitchFamily="34" charset="0"/>
              <a:buNone/>
            </a:pPr>
            <a:endParaRPr lang="en-NZ" sz="2800" dirty="0" smtClean="0"/>
          </a:p>
        </p:txBody>
      </p:sp>
      <p:pic>
        <p:nvPicPr>
          <p:cNvPr id="3" name="Picture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1"/>
            <a:ext cx="1872207" cy="10081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112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AppData\Local\Microsoft\Windows\INetCache\Content.Outlook\612KJRQU\Image 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938" y="1412776"/>
            <a:ext cx="872755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1"/>
            <a:ext cx="1872207" cy="10081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85347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45976" cy="130026"/>
          </a:xfrm>
        </p:spPr>
        <p:txBody>
          <a:bodyPr/>
          <a:lstStyle/>
          <a:p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NZ" sz="3200" dirty="0" smtClean="0"/>
              <a:t>Modular Data Centre. Built using a hybrid of preassembled datacentre halls and cooling married to locally sourced accommodation and ups.</a:t>
            </a:r>
          </a:p>
          <a:p>
            <a:r>
              <a:rPr lang="en-NZ" sz="2600" dirty="0" smtClean="0"/>
              <a:t>Uptime </a:t>
            </a:r>
            <a:r>
              <a:rPr lang="en-NZ" sz="2600" dirty="0"/>
              <a:t>Institute accredited </a:t>
            </a:r>
            <a:endParaRPr lang="en-NZ" sz="2600" dirty="0" smtClean="0"/>
          </a:p>
          <a:p>
            <a:r>
              <a:rPr lang="en-NZ" sz="2600" dirty="0" smtClean="0"/>
              <a:t>Designed </a:t>
            </a:r>
            <a:r>
              <a:rPr lang="en-NZ" sz="2600" dirty="0"/>
              <a:t>to be Tier IV enabled</a:t>
            </a:r>
          </a:p>
          <a:p>
            <a:r>
              <a:rPr lang="en-NZ" sz="2600" dirty="0"/>
              <a:t>World class facility -Efficiency (PUE of &lt; </a:t>
            </a:r>
            <a:r>
              <a:rPr lang="en-NZ" sz="2600" dirty="0" smtClean="0"/>
              <a:t>1.13</a:t>
            </a:r>
            <a:r>
              <a:rPr lang="en-NZ" sz="2600" dirty="0"/>
              <a:t>) </a:t>
            </a:r>
          </a:p>
          <a:p>
            <a:r>
              <a:rPr lang="en-NZ" sz="2600" dirty="0"/>
              <a:t>Constructed to Gold Standard LEED</a:t>
            </a:r>
          </a:p>
          <a:p>
            <a:endParaRPr lang="en-NZ" dirty="0"/>
          </a:p>
        </p:txBody>
      </p:sp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1"/>
            <a:ext cx="1872207" cy="10081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05155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olin\AppData\Local\Microsoft\Windows\Temporary Internet Files\Content.Outlook\E8XFCDMC\bladeroom-front-enhanc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92696"/>
            <a:ext cx="7795900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69"/>
          <a:stretch/>
        </p:blipFill>
        <p:spPr bwMode="auto">
          <a:xfrm>
            <a:off x="5076056" y="3645024"/>
            <a:ext cx="2835529" cy="18002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645024"/>
            <a:ext cx="2790194" cy="1800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590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9648" y="1916832"/>
            <a:ext cx="7924800" cy="1152128"/>
          </a:xfrm>
        </p:spPr>
        <p:txBody>
          <a:bodyPr/>
          <a:lstStyle/>
          <a:p>
            <a:r>
              <a:rPr lang="en-US" dirty="0" smtClean="0"/>
              <a:t>WHY </a:t>
            </a:r>
            <a:r>
              <a:rPr lang="en-US" dirty="0" smtClean="0">
                <a:solidFill>
                  <a:srgbClr val="FFAF0B"/>
                </a:solidFill>
              </a:rPr>
              <a:t>NORTHLAND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NEW ZEALAND?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67544" y="3356992"/>
            <a:ext cx="6984776" cy="2664296"/>
          </a:xfrm>
        </p:spPr>
        <p:txBody>
          <a:bodyPr>
            <a:normAutofit lnSpcReduction="10000"/>
          </a:bodyPr>
          <a:lstStyle/>
          <a:p>
            <a:r>
              <a:rPr lang="en-NZ" sz="2000" dirty="0"/>
              <a:t>Diverse terrestrial and marine connectivity</a:t>
            </a:r>
          </a:p>
          <a:p>
            <a:r>
              <a:rPr lang="en-NZ" sz="2000" dirty="0"/>
              <a:t>Abundant, renewable, low cost power</a:t>
            </a:r>
          </a:p>
          <a:p>
            <a:r>
              <a:rPr lang="en-NZ" sz="2000" dirty="0"/>
              <a:t>Green sustainable energy</a:t>
            </a:r>
          </a:p>
          <a:p>
            <a:r>
              <a:rPr lang="en-NZ" sz="2000" dirty="0"/>
              <a:t>Geologically sound, elevated, </a:t>
            </a:r>
            <a:r>
              <a:rPr lang="en-NZ" sz="2000" dirty="0" smtClean="0"/>
              <a:t>flat land </a:t>
            </a:r>
            <a:endParaRPr lang="en-NZ" sz="2000" dirty="0"/>
          </a:p>
          <a:p>
            <a:r>
              <a:rPr lang="en-NZ" sz="2000" dirty="0"/>
              <a:t>Politically stable environment</a:t>
            </a:r>
          </a:p>
          <a:p>
            <a:r>
              <a:rPr lang="en-NZ" sz="2000" dirty="0"/>
              <a:t>A safe haven, no continental neighbours, centre of Pacific Rim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5" name="Picture 4" descr="Main_Map_Russel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104" y="764704"/>
            <a:ext cx="4572000" cy="2520280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1"/>
            <a:ext cx="1872207" cy="10081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88948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752" y="274638"/>
            <a:ext cx="6194648" cy="1143000"/>
          </a:xfrm>
        </p:spPr>
        <p:txBody>
          <a:bodyPr/>
          <a:lstStyle/>
          <a:p>
            <a:r>
              <a:rPr lang="en-NZ" dirty="0" smtClean="0"/>
              <a:t>Time Line</a:t>
            </a:r>
            <a:endParaRPr lang="en-NZ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541818799"/>
              </p:ext>
            </p:extLst>
          </p:nvPr>
        </p:nvGraphicFramePr>
        <p:xfrm>
          <a:off x="395536" y="1556793"/>
          <a:ext cx="8085584" cy="41764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1"/>
            <a:ext cx="1872207" cy="10081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2352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203848" y="1052736"/>
            <a:ext cx="2123728" cy="4766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sz="1800" dirty="0" smtClean="0"/>
              <a:t>Revenue and EBITDA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971600" y="1628800"/>
          <a:ext cx="6768752" cy="18939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52128"/>
                <a:gridCol w="701234"/>
                <a:gridCol w="813825"/>
                <a:gridCol w="814400"/>
                <a:gridCol w="813825"/>
                <a:gridCol w="814400"/>
                <a:gridCol w="866852"/>
                <a:gridCol w="792088"/>
              </a:tblGrid>
              <a:tr h="3462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Year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2014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2015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2016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2017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2018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2019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2020</a:t>
                      </a:r>
                      <a:endParaRPr lang="en-NZ" sz="160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89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Revenue  $k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0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0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17,374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39,475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70,901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85,848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85848</a:t>
                      </a:r>
                      <a:endParaRPr lang="en-NZ" sz="160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924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EBIT         $k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0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-360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-2,564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4,616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effectLst/>
                        </a:rPr>
                        <a:t>18,114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effectLst/>
                        </a:rPr>
                        <a:t>26,960</a:t>
                      </a:r>
                      <a:endParaRPr lang="en-NZ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 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26960</a:t>
                      </a:r>
                      <a:endParaRPr lang="en-NZ" sz="160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62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EBITDA    $k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0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effectLst/>
                        </a:rPr>
                        <a:t>-360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effectLst/>
                        </a:rPr>
                        <a:t>4,129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15,043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32,550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41,712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41,712</a:t>
                      </a:r>
                      <a:endParaRPr lang="en-NZ" sz="160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899592" y="4221088"/>
          <a:ext cx="7704853" cy="247122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4136"/>
                <a:gridCol w="931814"/>
                <a:gridCol w="729529"/>
                <a:gridCol w="729529"/>
                <a:gridCol w="815921"/>
                <a:gridCol w="753647"/>
                <a:gridCol w="792088"/>
                <a:gridCol w="820756"/>
                <a:gridCol w="907433"/>
              </a:tblGrid>
              <a:tr h="4406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Year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2014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2015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2016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2017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2018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2019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2020</a:t>
                      </a:r>
                      <a:endParaRPr lang="en-NZ" sz="160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Total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4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Building           $k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1,000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9,000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5,000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10,000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 </a:t>
                      </a:r>
                      <a:r>
                        <a:rPr lang="en-NZ" sz="1600" dirty="0" smtClean="0">
                          <a:effectLst/>
                        </a:rPr>
                        <a:t>0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 </a:t>
                      </a:r>
                      <a:r>
                        <a:rPr lang="en-NZ" sz="1600" dirty="0" smtClean="0">
                          <a:effectLst/>
                        </a:rPr>
                        <a:t>0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baseline="0" dirty="0" smtClean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0</a:t>
                      </a:r>
                      <a:endParaRPr lang="en-NZ" sz="1600" baseline="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25,000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06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Fitout              $k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 </a:t>
                      </a:r>
                      <a:r>
                        <a:rPr lang="en-NZ" sz="1600" dirty="0" smtClean="0">
                          <a:effectLst/>
                        </a:rPr>
                        <a:t>0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35,000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19,000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23,000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15,000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effectLst/>
                        </a:rPr>
                        <a:t>0</a:t>
                      </a:r>
                      <a:r>
                        <a:rPr lang="en-NZ" sz="1600" dirty="0">
                          <a:effectLst/>
                        </a:rPr>
                        <a:t> 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baseline="0" dirty="0" smtClean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0</a:t>
                      </a:r>
                      <a:endParaRPr lang="en-NZ" sz="1600" baseline="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92,000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088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Project </a:t>
                      </a:r>
                      <a:r>
                        <a:rPr lang="en-NZ" sz="1600" dirty="0" smtClean="0">
                          <a:effectLst/>
                        </a:rPr>
                        <a:t>Management </a:t>
                      </a:r>
                      <a:r>
                        <a:rPr lang="en-NZ" sz="1600" dirty="0">
                          <a:effectLst/>
                        </a:rPr>
                        <a:t>$k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1,246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3,250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720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720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420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 </a:t>
                      </a:r>
                      <a:r>
                        <a:rPr lang="en-NZ" sz="1600" dirty="0" smtClean="0">
                          <a:effectLst/>
                        </a:rPr>
                        <a:t>0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baseline="0" dirty="0" smtClean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0</a:t>
                      </a:r>
                      <a:endParaRPr lang="en-NZ" sz="1600" baseline="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6,346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923928" y="3726324"/>
            <a:ext cx="11880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Total Spend</a:t>
            </a:r>
            <a:endParaRPr lang="en-NZ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1"/>
            <a:ext cx="1872207" cy="10081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0928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51920" y="1052736"/>
            <a:ext cx="899592" cy="4046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sz="1800" dirty="0" smtClean="0"/>
              <a:t>Building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611560" y="1719286"/>
          <a:ext cx="7575157" cy="1402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34166"/>
                <a:gridCol w="695839"/>
                <a:gridCol w="817295"/>
                <a:gridCol w="797684"/>
                <a:gridCol w="817295"/>
                <a:gridCol w="788196"/>
                <a:gridCol w="788828"/>
                <a:gridCol w="817927"/>
                <a:gridCol w="817927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Year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2014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2015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2016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2017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2018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2019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2020</a:t>
                      </a:r>
                      <a:endParaRPr lang="en-NZ" sz="160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Total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Shareholder equity        $k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 </a:t>
                      </a:r>
                      <a:r>
                        <a:rPr lang="en-NZ" sz="1600" dirty="0" smtClean="0">
                          <a:effectLst/>
                        </a:rPr>
                        <a:t>0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2,000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1,000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2,000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 </a:t>
                      </a:r>
                      <a:r>
                        <a:rPr lang="en-NZ" sz="1600" dirty="0" smtClean="0">
                          <a:effectLst/>
                        </a:rPr>
                        <a:t>0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 </a:t>
                      </a:r>
                      <a:r>
                        <a:rPr lang="en-NZ" sz="1600" dirty="0" smtClean="0">
                          <a:effectLst/>
                        </a:rPr>
                        <a:t>0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0</a:t>
                      </a:r>
                      <a:endParaRPr lang="en-NZ" sz="160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5,000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Mortgage $k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 </a:t>
                      </a:r>
                      <a:r>
                        <a:rPr lang="en-NZ" sz="1600" dirty="0" smtClean="0">
                          <a:effectLst/>
                        </a:rPr>
                        <a:t>0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8,000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4,000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8000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 </a:t>
                      </a:r>
                      <a:r>
                        <a:rPr lang="en-NZ" sz="1600" dirty="0" smtClean="0">
                          <a:effectLst/>
                        </a:rPr>
                        <a:t>0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 </a:t>
                      </a:r>
                      <a:r>
                        <a:rPr lang="en-NZ" sz="1600" dirty="0" smtClean="0">
                          <a:effectLst/>
                        </a:rPr>
                        <a:t>0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0</a:t>
                      </a:r>
                      <a:endParaRPr lang="en-NZ" sz="160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20,000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Total          $k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 </a:t>
                      </a:r>
                      <a:r>
                        <a:rPr lang="en-NZ" sz="1600" dirty="0" smtClean="0">
                          <a:effectLst/>
                        </a:rPr>
                        <a:t>0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10,000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5,000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10,000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effectLst/>
                        </a:rPr>
                        <a:t>0</a:t>
                      </a:r>
                      <a:r>
                        <a:rPr lang="en-NZ" sz="1600" dirty="0">
                          <a:effectLst/>
                        </a:rPr>
                        <a:t> 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 </a:t>
                      </a:r>
                      <a:r>
                        <a:rPr lang="en-NZ" sz="1600" dirty="0" smtClean="0">
                          <a:effectLst/>
                        </a:rPr>
                        <a:t>0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0</a:t>
                      </a:r>
                      <a:endParaRPr lang="en-NZ" sz="160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25,000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611561" y="3688973"/>
          <a:ext cx="7632845" cy="30846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94631"/>
                <a:gridCol w="631983"/>
                <a:gridCol w="726270"/>
                <a:gridCol w="726270"/>
                <a:gridCol w="726270"/>
                <a:gridCol w="726270"/>
                <a:gridCol w="776599"/>
                <a:gridCol w="812276"/>
                <a:gridCol w="812276"/>
              </a:tblGrid>
              <a:tr h="2884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Year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2014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2015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2016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2017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2018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2019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2020</a:t>
                      </a:r>
                      <a:endParaRPr lang="en-NZ" sz="160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Total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406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600" dirty="0">
                          <a:effectLst/>
                        </a:rPr>
                        <a:t>Shareholder </a:t>
                      </a:r>
                      <a:r>
                        <a:rPr lang="en-NZ" sz="1600" dirty="0" smtClean="0">
                          <a:effectLst/>
                        </a:rPr>
                        <a:t>Equity</a:t>
                      </a:r>
                      <a:r>
                        <a:rPr lang="en-NZ" sz="1100" dirty="0" smtClean="0">
                          <a:effectLst/>
                        </a:rPr>
                        <a:t>                  </a:t>
                      </a:r>
                      <a:r>
                        <a:rPr lang="en-NZ" sz="1600" dirty="0" smtClean="0">
                          <a:effectLst/>
                          <a:latin typeface="+mn-lt"/>
                        </a:rPr>
                        <a:t>$K</a:t>
                      </a:r>
                      <a:endParaRPr lang="en-NZ" sz="16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1,500</a:t>
                      </a:r>
                      <a:endParaRPr lang="en-NZ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 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8,500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effectLst/>
                        </a:rPr>
                        <a:t>0</a:t>
                      </a:r>
                      <a:r>
                        <a:rPr lang="en-NZ" sz="1600" dirty="0">
                          <a:effectLst/>
                        </a:rPr>
                        <a:t> 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effectLst/>
                        </a:rPr>
                        <a:t>0</a:t>
                      </a:r>
                      <a:r>
                        <a:rPr lang="en-NZ" sz="1600" dirty="0">
                          <a:effectLst/>
                        </a:rPr>
                        <a:t> 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effectLst/>
                        </a:rPr>
                        <a:t>0</a:t>
                      </a:r>
                      <a:r>
                        <a:rPr lang="en-NZ" sz="1600" dirty="0">
                          <a:effectLst/>
                        </a:rPr>
                        <a:t> 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effectLst/>
                        </a:rPr>
                        <a:t>0</a:t>
                      </a:r>
                      <a:r>
                        <a:rPr lang="en-NZ" sz="1600" dirty="0">
                          <a:effectLst/>
                        </a:rPr>
                        <a:t> </a:t>
                      </a:r>
                      <a:endParaRPr lang="en-NZ" sz="110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0</a:t>
                      </a:r>
                      <a:endParaRPr lang="en-NZ" sz="160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10,000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11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effectLst/>
                        </a:rPr>
                        <a:t>Government </a:t>
                      </a:r>
                      <a:r>
                        <a:rPr lang="en-NZ" sz="1600" dirty="0">
                          <a:effectLst/>
                        </a:rPr>
                        <a:t>Grant            $k         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 </a:t>
                      </a:r>
                      <a:r>
                        <a:rPr lang="en-NZ" sz="1600" dirty="0" smtClean="0">
                          <a:effectLst/>
                        </a:rPr>
                        <a:t>0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5,000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 </a:t>
                      </a:r>
                      <a:r>
                        <a:rPr lang="en-NZ" sz="1600" dirty="0" smtClean="0">
                          <a:effectLst/>
                        </a:rPr>
                        <a:t>0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effectLst/>
                        </a:rPr>
                        <a:t>0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effectLst/>
                        </a:rPr>
                        <a:t>0</a:t>
                      </a:r>
                      <a:r>
                        <a:rPr lang="en-NZ" sz="1600" dirty="0">
                          <a:effectLst/>
                        </a:rPr>
                        <a:t> 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effectLst/>
                        </a:rPr>
                        <a:t>0</a:t>
                      </a:r>
                      <a:r>
                        <a:rPr lang="en-NZ" sz="1600" dirty="0">
                          <a:effectLst/>
                        </a:rPr>
                        <a:t> 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0</a:t>
                      </a:r>
                      <a:endParaRPr lang="en-NZ" sz="160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 </a:t>
                      </a:r>
                      <a:r>
                        <a:rPr lang="en-NZ" sz="1600" dirty="0" smtClean="0">
                          <a:effectLst/>
                        </a:rPr>
                        <a:t>5,000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11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Bank   </a:t>
                      </a:r>
                      <a:r>
                        <a:rPr lang="en-NZ" sz="1600" dirty="0" smtClean="0">
                          <a:effectLst/>
                        </a:rPr>
                        <a:t>Debt                 </a:t>
                      </a:r>
                      <a:r>
                        <a:rPr lang="en-NZ" sz="1600" dirty="0">
                          <a:effectLst/>
                        </a:rPr>
                        <a:t>$k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 </a:t>
                      </a:r>
                      <a:r>
                        <a:rPr lang="en-NZ" sz="1600" dirty="0" smtClean="0">
                          <a:effectLst/>
                        </a:rPr>
                        <a:t>0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35,000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20,000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19,000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8,000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0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0</a:t>
                      </a:r>
                      <a:endParaRPr lang="en-NZ" sz="160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effectLst/>
                        </a:rPr>
                        <a:t>82,000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84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 err="1">
                          <a:effectLst/>
                        </a:rPr>
                        <a:t>Cashflow</a:t>
                      </a:r>
                      <a:r>
                        <a:rPr lang="en-NZ" sz="1600" dirty="0">
                          <a:effectLst/>
                        </a:rPr>
                        <a:t>            $k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0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0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 </a:t>
                      </a:r>
                      <a:r>
                        <a:rPr lang="en-NZ" sz="1600" dirty="0" smtClean="0">
                          <a:effectLst/>
                        </a:rPr>
                        <a:t>0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effectLst/>
                        </a:rPr>
                        <a:t>0</a:t>
                      </a:r>
                      <a:r>
                        <a:rPr lang="en-NZ" sz="1600" dirty="0">
                          <a:effectLst/>
                        </a:rPr>
                        <a:t> 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20,000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effectLst/>
                        </a:rPr>
                        <a:t>32,000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32,000</a:t>
                      </a:r>
                      <a:endParaRPr lang="en-NZ" sz="160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NZ" sz="1600" dirty="0" smtClean="0"/>
                        <a:t>84,000</a:t>
                      </a:r>
                      <a:endParaRPr lang="en-NZ" sz="1600" dirty="0"/>
                    </a:p>
                  </a:txBody>
                  <a:tcPr marL="68580" marR="68580" marT="0" marB="0"/>
                </a:tc>
              </a:tr>
              <a:tr h="6324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Net cumulative </a:t>
                      </a:r>
                      <a:r>
                        <a:rPr lang="en-NZ" sz="1600" dirty="0" smtClean="0">
                          <a:effectLst/>
                        </a:rPr>
                        <a:t>debt                   $k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1,500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39,000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59,000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78,000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</a:rPr>
                        <a:t>66,000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>
                          <a:effectLst/>
                        </a:rPr>
                        <a:t>34,000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 smtClean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2,000</a:t>
                      </a:r>
                      <a:endParaRPr lang="en-NZ" sz="160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203848" y="3319641"/>
            <a:ext cx="2895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Fit-out and Project Management</a:t>
            </a:r>
            <a:endParaRPr lang="en-NZ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1"/>
            <a:ext cx="1872207" cy="10081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71415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3518</TotalTime>
  <Words>478</Words>
  <Application>Microsoft Office PowerPoint</Application>
  <PresentationFormat>On-screen Show (4:3)</PresentationFormat>
  <Paragraphs>250</Paragraphs>
  <Slides>12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Arial Narrow</vt:lpstr>
      <vt:lpstr>Calibri</vt:lpstr>
      <vt:lpstr>Century Gothic</vt:lpstr>
      <vt:lpstr>Times New Roman</vt:lpstr>
      <vt:lpstr>Horizon</vt:lpstr>
      <vt:lpstr>aotea</vt:lpstr>
      <vt:lpstr>PowerPoint Presentation</vt:lpstr>
      <vt:lpstr>PowerPoint Presentation</vt:lpstr>
      <vt:lpstr>PowerPoint Presentation</vt:lpstr>
      <vt:lpstr>PowerPoint Presentation</vt:lpstr>
      <vt:lpstr>WHY NORTHLAND NEW ZEALAND?</vt:lpstr>
      <vt:lpstr>Time Line</vt:lpstr>
      <vt:lpstr>PowerPoint Presentation</vt:lpstr>
      <vt:lpstr>PowerPoint Presentation</vt:lpstr>
      <vt:lpstr>Investment proposal</vt:lpstr>
      <vt:lpstr>Outline use For Seed Funding</vt:lpstr>
      <vt:lpstr>Regional support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Aotea Clear Cloud Ltd</dc:title>
  <dc:creator>Colin</dc:creator>
  <cp:lastModifiedBy>Colin Mitten</cp:lastModifiedBy>
  <cp:revision>91</cp:revision>
  <cp:lastPrinted>2014-03-04T22:58:23Z</cp:lastPrinted>
  <dcterms:created xsi:type="dcterms:W3CDTF">2014-03-04T17:36:24Z</dcterms:created>
  <dcterms:modified xsi:type="dcterms:W3CDTF">2015-02-01T22:34:57Z</dcterms:modified>
</cp:coreProperties>
</file>